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sldIdLst>
    <p:sldId id="256" r:id="rId2"/>
    <p:sldId id="278" r:id="rId3"/>
    <p:sldId id="279" r:id="rId4"/>
    <p:sldId id="280" r:id="rId5"/>
    <p:sldId id="273" r:id="rId6"/>
    <p:sldId id="281" r:id="rId7"/>
    <p:sldId id="282" r:id="rId8"/>
    <p:sldId id="263" r:id="rId9"/>
    <p:sldId id="271" r:id="rId10"/>
    <p:sldId id="274" r:id="rId11"/>
    <p:sldId id="275" r:id="rId12"/>
    <p:sldId id="268" r:id="rId13"/>
    <p:sldId id="262" r:id="rId14"/>
    <p:sldId id="260" r:id="rId15"/>
    <p:sldId id="272" r:id="rId16"/>
    <p:sldId id="258" r:id="rId17"/>
    <p:sldId id="261" r:id="rId18"/>
    <p:sldId id="277" r:id="rId19"/>
    <p:sldId id="26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4646"/>
  </p:normalViewPr>
  <p:slideViewPr>
    <p:cSldViewPr>
      <p:cViewPr varScale="1">
        <p:scale>
          <a:sx n="103" d="100"/>
          <a:sy n="103" d="100"/>
        </p:scale>
        <p:origin x="10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24187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629992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92996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32964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86964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41496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0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688333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93977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583474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3E83E5-6E0B-4DD7-93B7-38E4949BF072}" type="datetimeFigureOut">
              <a:rPr lang="cs-CZ" smtClean="0"/>
              <a:pPr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E989B-80A0-4592-83C8-EDE7A46AAE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</p:sldLayoutIdLst>
  <p:transition spd="med">
    <p:pull dir="r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085184"/>
            <a:ext cx="8134672" cy="873442"/>
          </a:xfrm>
          <a:noFill/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Den otevřených dveří  </a:t>
            </a:r>
            <a:r>
              <a:rPr lang="cs-CZ" sz="6000" b="1" dirty="0" smtClean="0"/>
              <a:t>4</a:t>
            </a:r>
            <a:r>
              <a:rPr lang="cs-CZ" sz="6000" b="1" dirty="0" smtClean="0">
                <a:solidFill>
                  <a:schemeClr val="tx1"/>
                </a:solidFill>
              </a:rPr>
              <a:t>.1.2024</a:t>
            </a:r>
            <a:br>
              <a:rPr lang="cs-CZ" sz="6000" b="1" dirty="0" smtClean="0">
                <a:solidFill>
                  <a:schemeClr val="tx1"/>
                </a:solidFill>
              </a:rPr>
            </a:br>
            <a:r>
              <a:rPr lang="cs-CZ" sz="6000" b="1" dirty="0"/>
              <a:t/>
            </a:r>
            <a:br>
              <a:rPr lang="cs-CZ" sz="6000" b="1" dirty="0"/>
            </a:br>
            <a:r>
              <a:rPr lang="cs-CZ" sz="6000" b="1" dirty="0" smtClean="0"/>
              <a:t>Vítáme Vás</a:t>
            </a:r>
            <a:endParaRPr lang="cs-CZ" sz="60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56" y="116632"/>
            <a:ext cx="6120680" cy="1834649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87624" y="47740"/>
            <a:ext cx="7362016" cy="1293028"/>
          </a:xfrm>
        </p:spPr>
        <p:txBody>
          <a:bodyPr/>
          <a:lstStyle/>
          <a:p>
            <a:r>
              <a:rPr lang="cs-CZ" b="1" dirty="0"/>
              <a:t>PŘ v předchozích </a:t>
            </a:r>
            <a:r>
              <a:rPr lang="cs-CZ" b="1" dirty="0" smtClean="0"/>
              <a:t>letech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80728"/>
            <a:ext cx="7992888" cy="5616624"/>
          </a:xfrm>
        </p:spPr>
        <p:txBody>
          <a:bodyPr>
            <a:normAutofit fontScale="77500" lnSpcReduction="20000"/>
          </a:bodyPr>
          <a:lstStyle/>
          <a:p>
            <a:r>
              <a:rPr lang="cs-CZ" sz="3000" b="1" dirty="0" smtClean="0"/>
              <a:t>2020/2021: </a:t>
            </a:r>
            <a:r>
              <a:rPr lang="cs-CZ" sz="3000" b="1" dirty="0"/>
              <a:t>G4 </a:t>
            </a:r>
            <a:r>
              <a:rPr lang="cs-CZ" sz="3000" b="1" dirty="0" smtClean="0"/>
              <a:t>90 </a:t>
            </a:r>
            <a:r>
              <a:rPr lang="cs-CZ" sz="3000" b="1" dirty="0"/>
              <a:t>přihlášek / G8 </a:t>
            </a:r>
            <a:r>
              <a:rPr lang="cs-CZ" sz="3000" b="1" dirty="0" smtClean="0"/>
              <a:t>171přihlášek</a:t>
            </a:r>
            <a:endParaRPr lang="cs-CZ" sz="3000" b="1" dirty="0"/>
          </a:p>
          <a:p>
            <a:r>
              <a:rPr lang="cs-CZ" sz="3000" b="1" dirty="0" smtClean="0"/>
              <a:t>2021/2022</a:t>
            </a:r>
            <a:r>
              <a:rPr lang="cs-CZ" sz="3000" b="1" dirty="0"/>
              <a:t>: G4 186 přihlášek / G8 162 </a:t>
            </a:r>
            <a:r>
              <a:rPr lang="cs-CZ" sz="3000" b="1" dirty="0" smtClean="0"/>
              <a:t>přihlášek</a:t>
            </a:r>
          </a:p>
          <a:p>
            <a:r>
              <a:rPr lang="cs-CZ" sz="3000" b="1" dirty="0" smtClean="0"/>
              <a:t>2022/2023: G4 145 přihlášek / G8 167 přihlášek</a:t>
            </a:r>
          </a:p>
          <a:p>
            <a:r>
              <a:rPr lang="cs-CZ" sz="3000" b="1" dirty="0" smtClean="0"/>
              <a:t>2023/2024: G4 163 přihlášek / G8 178 přihlášek</a:t>
            </a:r>
            <a:endParaRPr lang="cs-CZ" sz="3000" b="1" dirty="0"/>
          </a:p>
          <a:p>
            <a:endParaRPr lang="cs-CZ" sz="3000" b="1" dirty="0"/>
          </a:p>
          <a:p>
            <a:r>
              <a:rPr lang="cs-CZ" sz="3000" b="1" dirty="0" smtClean="0"/>
              <a:t>Poslední přijatý uchazeč ve VL </a:t>
            </a:r>
            <a:r>
              <a:rPr lang="cs-CZ" sz="3000" b="1" dirty="0"/>
              <a:t>(prospěch/olympiády/MAT/ČJL)</a:t>
            </a:r>
          </a:p>
          <a:p>
            <a:r>
              <a:rPr lang="cs-CZ" sz="3000" dirty="0" smtClean="0"/>
              <a:t>G4 </a:t>
            </a:r>
            <a:r>
              <a:rPr lang="cs-CZ" sz="3000" dirty="0"/>
              <a:t>(30.uchazeč) 2020/2021: 113 bodů (21/0/48/44)</a:t>
            </a:r>
          </a:p>
          <a:p>
            <a:r>
              <a:rPr lang="cs-CZ" sz="3000" dirty="0"/>
              <a:t>G4 (57. uchazeč) 2021/2022: 109 bodů (28/0/40/41</a:t>
            </a:r>
            <a:r>
              <a:rPr lang="cs-CZ" sz="3000" dirty="0" smtClean="0"/>
              <a:t>)</a:t>
            </a:r>
          </a:p>
          <a:p>
            <a:r>
              <a:rPr lang="cs-CZ" sz="3000" dirty="0"/>
              <a:t>G4 </a:t>
            </a:r>
            <a:r>
              <a:rPr lang="cs-CZ" sz="3000" dirty="0" smtClean="0"/>
              <a:t>(60. </a:t>
            </a:r>
            <a:r>
              <a:rPr lang="cs-CZ" sz="3000" dirty="0"/>
              <a:t>uchazeč) </a:t>
            </a:r>
            <a:r>
              <a:rPr lang="cs-CZ" sz="3000" dirty="0" smtClean="0"/>
              <a:t>2022/2023: 112 </a:t>
            </a:r>
            <a:r>
              <a:rPr lang="cs-CZ" sz="3000" dirty="0"/>
              <a:t>bodů (</a:t>
            </a:r>
            <a:r>
              <a:rPr lang="cs-CZ" sz="3000" dirty="0" smtClean="0"/>
              <a:t>29/0/48/35)</a:t>
            </a:r>
          </a:p>
          <a:p>
            <a:r>
              <a:rPr lang="cs-CZ" sz="3000" dirty="0"/>
              <a:t>G4 (60. uchazeč) </a:t>
            </a:r>
            <a:r>
              <a:rPr lang="cs-CZ" sz="3000" dirty="0" smtClean="0"/>
              <a:t>2023/2024: 107 </a:t>
            </a:r>
            <a:r>
              <a:rPr lang="cs-CZ" sz="3000" dirty="0"/>
              <a:t>bodů </a:t>
            </a:r>
            <a:r>
              <a:rPr lang="cs-CZ" sz="3000" dirty="0" smtClean="0"/>
              <a:t>(30/8/26/43) – 30. uchazeč: 115 bodů (30/0/38/47)</a:t>
            </a:r>
            <a:endParaRPr lang="cs-CZ" sz="3000" dirty="0"/>
          </a:p>
          <a:p>
            <a:pPr marL="0" indent="0">
              <a:buNone/>
            </a:pPr>
            <a:endParaRPr lang="cs-CZ" sz="3000" b="1" dirty="0" smtClean="0"/>
          </a:p>
          <a:p>
            <a:r>
              <a:rPr lang="cs-CZ" sz="3000" dirty="0" smtClean="0"/>
              <a:t>G8 </a:t>
            </a:r>
            <a:r>
              <a:rPr lang="cs-CZ" sz="3000" dirty="0"/>
              <a:t>2020/2021: 113 bodů (30/0/34/49</a:t>
            </a:r>
            <a:r>
              <a:rPr lang="cs-CZ" sz="3000" dirty="0" smtClean="0"/>
              <a:t>) – vždy 30.uchazeč</a:t>
            </a:r>
            <a:endParaRPr lang="cs-CZ" sz="3000" dirty="0"/>
          </a:p>
          <a:p>
            <a:r>
              <a:rPr lang="cs-CZ" sz="3000" dirty="0"/>
              <a:t>G8 2021/2022: 107 bodů (30/0/36/41)</a:t>
            </a:r>
          </a:p>
          <a:p>
            <a:r>
              <a:rPr lang="cs-CZ" sz="3000" dirty="0"/>
              <a:t>G8 </a:t>
            </a:r>
            <a:r>
              <a:rPr lang="cs-CZ" sz="3000" dirty="0" smtClean="0"/>
              <a:t>2022/2023: 108 </a:t>
            </a:r>
            <a:r>
              <a:rPr lang="cs-CZ" sz="3000" dirty="0"/>
              <a:t>bodů (</a:t>
            </a:r>
            <a:r>
              <a:rPr lang="cs-CZ" sz="3000" dirty="0" smtClean="0"/>
              <a:t>30/0/32/46)</a:t>
            </a:r>
          </a:p>
          <a:p>
            <a:r>
              <a:rPr lang="cs-CZ" sz="3000" dirty="0" smtClean="0"/>
              <a:t>G8 2023/2024: 104 bodů (30/0/42/32)</a:t>
            </a:r>
            <a:endParaRPr lang="cs-CZ" sz="3000" dirty="0"/>
          </a:p>
          <a:p>
            <a:endParaRPr lang="cs-CZ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05580412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373"/>
            <a:ext cx="8154104" cy="1293028"/>
          </a:xfrm>
        </p:spPr>
        <p:txBody>
          <a:bodyPr>
            <a:normAutofit/>
          </a:bodyPr>
          <a:lstStyle/>
          <a:p>
            <a:r>
              <a:rPr lang="cs-CZ" sz="3800" b="1" dirty="0"/>
              <a:t>Opakovací kurzy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pro G4 z </a:t>
            </a:r>
            <a:r>
              <a:rPr lang="cs-CZ" sz="2400" b="1" dirty="0"/>
              <a:t>matematiky a českého jazyka</a:t>
            </a:r>
          </a:p>
          <a:p>
            <a:r>
              <a:rPr lang="cs-CZ" sz="2400" dirty="0" smtClean="0"/>
              <a:t>začátek v pondělí 22. </a:t>
            </a:r>
            <a:r>
              <a:rPr lang="cs-CZ" sz="2400" dirty="0"/>
              <a:t>1. </a:t>
            </a:r>
            <a:r>
              <a:rPr lang="cs-CZ" sz="2400" dirty="0" smtClean="0"/>
              <a:t>2024</a:t>
            </a:r>
            <a:endParaRPr lang="cs-CZ" sz="2400" dirty="0"/>
          </a:p>
          <a:p>
            <a:r>
              <a:rPr lang="cs-CZ" sz="2400" dirty="0"/>
              <a:t>celkem 10 setkání (5x ČJ, 5x MAT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pro G8 </a:t>
            </a:r>
          </a:p>
          <a:p>
            <a:r>
              <a:rPr lang="cs-CZ" sz="2400" dirty="0" smtClean="0"/>
              <a:t>zábavné odpoledne s matematikou a češtinou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3107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373"/>
            <a:ext cx="8154104" cy="1293028"/>
          </a:xfrm>
        </p:spPr>
        <p:txBody>
          <a:bodyPr>
            <a:normAutofit/>
          </a:bodyPr>
          <a:lstStyle/>
          <a:p>
            <a:r>
              <a:rPr lang="cs-CZ" sz="3800" b="1" dirty="0"/>
              <a:t>Přijímací zkoušky nanečisto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845" y="1844824"/>
            <a:ext cx="7886700" cy="435133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budou </a:t>
            </a:r>
            <a:r>
              <a:rPr lang="cs-CZ" sz="2400" dirty="0"/>
              <a:t>použity testy z </a:t>
            </a:r>
            <a:r>
              <a:rPr lang="cs-CZ" sz="2400" dirty="0" smtClean="0"/>
              <a:t>náhradního termínu v roce 2017</a:t>
            </a:r>
          </a:p>
          <a:p>
            <a:r>
              <a:rPr lang="cs-CZ" sz="2400" dirty="0" smtClean="0"/>
              <a:t>PZ nanečisto proběhnou ve středu 17. 1. 2023 od 14:30 (harmonogram na webu školy)</a:t>
            </a:r>
          </a:p>
          <a:p>
            <a:r>
              <a:rPr lang="cs-CZ" sz="2400" dirty="0" smtClean="0"/>
              <a:t>výsledky budou zveřejněny nejpozději v pondělí 22. 1. 2024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58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 škole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založena 1971</a:t>
            </a:r>
            <a:endParaRPr lang="cs-CZ" sz="2400" dirty="0"/>
          </a:p>
          <a:p>
            <a:r>
              <a:rPr lang="cs-CZ" sz="2400" dirty="0" smtClean="0"/>
              <a:t>450 žáků / 42 učitelů</a:t>
            </a:r>
            <a:endParaRPr lang="cs-CZ" sz="2400" dirty="0"/>
          </a:p>
          <a:p>
            <a:r>
              <a:rPr lang="cs-CZ" sz="2400" dirty="0" smtClean="0"/>
              <a:t>15 tříd </a:t>
            </a:r>
          </a:p>
          <a:p>
            <a:r>
              <a:rPr lang="cs-CZ" sz="2400" dirty="0" smtClean="0"/>
              <a:t>významní absolventi např.: </a:t>
            </a:r>
            <a:endParaRPr lang="cs-CZ" sz="2400" dirty="0" smtClean="0"/>
          </a:p>
          <a:p>
            <a:r>
              <a:rPr lang="cs-CZ" sz="2400" dirty="0"/>
              <a:t>Daniel </a:t>
            </a:r>
            <a:r>
              <a:rPr lang="cs-CZ" sz="2400" dirty="0" smtClean="0"/>
              <a:t>Stach (moderátor)</a:t>
            </a:r>
            <a:endParaRPr lang="cs-CZ" sz="2400" dirty="0"/>
          </a:p>
          <a:p>
            <a:r>
              <a:rPr lang="cs-CZ" sz="2400" dirty="0" smtClean="0"/>
              <a:t>Ladislav </a:t>
            </a:r>
            <a:r>
              <a:rPr lang="cs-CZ" sz="2400" dirty="0" err="1" smtClean="0"/>
              <a:t>Zibura</a:t>
            </a:r>
            <a:r>
              <a:rPr lang="cs-CZ" sz="2400" dirty="0"/>
              <a:t> </a:t>
            </a:r>
            <a:r>
              <a:rPr lang="cs-CZ" sz="2400" dirty="0" smtClean="0"/>
              <a:t>(spisovatel)</a:t>
            </a:r>
            <a:endParaRPr lang="cs-CZ" sz="2400" dirty="0" smtClean="0"/>
          </a:p>
          <a:p>
            <a:r>
              <a:rPr lang="cs-CZ" sz="2400" dirty="0" smtClean="0"/>
              <a:t>Jitka Nováčková (Miss ČR)</a:t>
            </a:r>
          </a:p>
          <a:p>
            <a:r>
              <a:rPr lang="cs-CZ" sz="2400" dirty="0" smtClean="0"/>
              <a:t>Klára Vlasáková (spisovatelka)</a:t>
            </a:r>
          </a:p>
          <a:p>
            <a:r>
              <a:rPr lang="cs-CZ" sz="2400" dirty="0" smtClean="0"/>
              <a:t>Zuzana Musilová (</a:t>
            </a:r>
            <a:r>
              <a:rPr lang="cs-CZ" sz="2400" dirty="0" err="1" smtClean="0"/>
              <a:t>věděc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Jakub </a:t>
            </a:r>
            <a:r>
              <a:rPr lang="cs-CZ" sz="2400" dirty="0" err="1" smtClean="0"/>
              <a:t>Hussar</a:t>
            </a:r>
            <a:r>
              <a:rPr lang="cs-CZ" sz="2400" dirty="0" smtClean="0"/>
              <a:t> (režisér)</a:t>
            </a:r>
          </a:p>
          <a:p>
            <a:r>
              <a:rPr lang="cs-CZ" sz="2400" dirty="0" smtClean="0"/>
              <a:t>Lukáš Randák (zpěvák)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85198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55280" cy="7200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Proč k nám?</a:t>
            </a:r>
            <a:br>
              <a:rPr lang="cs-CZ" b="1" dirty="0"/>
            </a:br>
            <a:r>
              <a:rPr lang="cs-CZ" b="1" dirty="0"/>
              <a:t>Naše priority: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4360" y="1484784"/>
            <a:ext cx="7955280" cy="5184576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kvalita výchovně vzdělávacího </a:t>
            </a:r>
            <a:r>
              <a:rPr lang="cs-CZ" sz="2000" b="1" dirty="0" smtClean="0"/>
              <a:t>procesu </a:t>
            </a:r>
            <a:r>
              <a:rPr lang="cs-CZ" sz="2000" dirty="0" smtClean="0"/>
              <a:t>(poskytování zpětné vazby, formativní hodnocení, tandemová výuka, dělení hodin v ČJL a MAT)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/>
              <a:t>kvalitní příprava žáků na vysokou školu a úspěšnost žáků v přijímacím řízení na vysoké </a:t>
            </a:r>
            <a:r>
              <a:rPr lang="cs-CZ" sz="2000" b="1" dirty="0" smtClean="0"/>
              <a:t>školy </a:t>
            </a:r>
            <a:r>
              <a:rPr lang="cs-CZ" sz="2000" dirty="0" smtClean="0"/>
              <a:t>(lékařské fakulty, technické obory, ekonomie, práva)</a:t>
            </a:r>
            <a:endParaRPr lang="cs-CZ" sz="2000" dirty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péče o talentované žáky, úspěšná účast v soutěžích a předmětových olympiádách</a:t>
            </a:r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spolupráce gymnázia s vysokými školami a vědeckými institucemi </a:t>
            </a:r>
            <a:r>
              <a:rPr lang="cs-CZ" sz="2000" dirty="0"/>
              <a:t>(fakultní škola Přírodovědecké fakulty </a:t>
            </a:r>
            <a:r>
              <a:rPr lang="cs-CZ" sz="2000" dirty="0" smtClean="0"/>
              <a:t>JČU </a:t>
            </a:r>
            <a:r>
              <a:rPr lang="cs-CZ" sz="2000" dirty="0"/>
              <a:t>a UK, MFF UK, </a:t>
            </a:r>
            <a:r>
              <a:rPr lang="cs-CZ" sz="2000" dirty="0" smtClean="0"/>
              <a:t>Farmaceutická fakulta v Hradci Králové (UK), PF JČU, spolupráce </a:t>
            </a:r>
            <a:r>
              <a:rPr lang="cs-CZ" sz="2000" dirty="0"/>
              <a:t>se ZSF JČU</a:t>
            </a:r>
            <a:r>
              <a:rPr lang="cs-CZ" sz="2000" dirty="0" smtClean="0"/>
              <a:t>), Akademie věd</a:t>
            </a:r>
            <a:endParaRPr lang="cs-CZ" sz="2000" dirty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přátelské prostředí, vstřícná komunikace mezi žákem a učitelem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55280" cy="936104"/>
          </a:xfrm>
        </p:spPr>
        <p:txBody>
          <a:bodyPr>
            <a:normAutofit/>
          </a:bodyPr>
          <a:lstStyle/>
          <a:p>
            <a:r>
              <a:rPr lang="cs-CZ" sz="3000" b="1" dirty="0"/>
              <a:t>Proč k nám?</a:t>
            </a:r>
            <a:br>
              <a:rPr lang="cs-CZ" sz="3000" b="1" dirty="0"/>
            </a:br>
            <a:r>
              <a:rPr lang="cs-CZ" sz="3000" b="1" dirty="0"/>
              <a:t>Vynikající studijní výsledky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4360" y="1196752"/>
            <a:ext cx="7955280" cy="5472608"/>
          </a:xfrm>
        </p:spPr>
        <p:txBody>
          <a:bodyPr>
            <a:normAutofit/>
          </a:bodyPr>
          <a:lstStyle/>
          <a:p>
            <a:r>
              <a:rPr lang="cs-CZ" b="1" dirty="0" smtClean="0"/>
              <a:t>velmi </a:t>
            </a:r>
            <a:r>
              <a:rPr lang="cs-CZ" b="1" dirty="0"/>
              <a:t>vysoká úspěšnost u společné části maturitní zkoušky</a:t>
            </a:r>
          </a:p>
          <a:p>
            <a:pPr lvl="1"/>
            <a:r>
              <a:rPr lang="cs-CZ" dirty="0"/>
              <a:t>nadprůměrné </a:t>
            </a:r>
            <a:r>
              <a:rPr lang="cs-CZ" dirty="0" smtClean="0"/>
              <a:t>výsledky v rámci ČR po </a:t>
            </a:r>
            <a:r>
              <a:rPr lang="cs-CZ" dirty="0"/>
              <a:t>celou dobu existence státní </a:t>
            </a:r>
            <a:r>
              <a:rPr lang="cs-CZ" dirty="0" smtClean="0"/>
              <a:t>MZ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 roce 2023 1.místo v ČR v ANJ (G4 i G8)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 roce 2023 1.místo v ČR v ČJL (G4) a 2.místo v ČR (G8) </a:t>
            </a:r>
          </a:p>
          <a:p>
            <a:pPr lvl="1"/>
            <a:endParaRPr lang="cs-CZ" dirty="0"/>
          </a:p>
          <a:p>
            <a:r>
              <a:rPr lang="cs-CZ" dirty="0" smtClean="0"/>
              <a:t>Program Excelence (od roku 2011 do roku 2020) – vždy v TOP3 v ČR</a:t>
            </a:r>
          </a:p>
          <a:p>
            <a:endParaRPr lang="cs-CZ" b="1" dirty="0"/>
          </a:p>
          <a:p>
            <a:r>
              <a:rPr lang="cs-CZ" dirty="0" smtClean="0"/>
              <a:t>4.místo </a:t>
            </a:r>
            <a:r>
              <a:rPr lang="cs-CZ" dirty="0" smtClean="0"/>
              <a:t>v mezinárodním kole IMYB (Adéla Brodská)</a:t>
            </a:r>
          </a:p>
          <a:p>
            <a:r>
              <a:rPr lang="cs-CZ" dirty="0" smtClean="0"/>
              <a:t>2.místo v ČR v chemické olympiádě 2023 (Tadeáš </a:t>
            </a:r>
            <a:r>
              <a:rPr lang="cs-CZ" dirty="0" err="1" smtClean="0"/>
              <a:t>Grabic</a:t>
            </a:r>
            <a:r>
              <a:rPr lang="cs-CZ" dirty="0" smtClean="0"/>
              <a:t>)</a:t>
            </a:r>
          </a:p>
          <a:p>
            <a:r>
              <a:rPr lang="cs-CZ" dirty="0" smtClean="0"/>
              <a:t>1.místo v ČR v soutěži mladých zdravotníků</a:t>
            </a:r>
          </a:p>
          <a:p>
            <a:r>
              <a:rPr lang="cs-CZ" dirty="0" smtClean="0"/>
              <a:t>11.místo a 15.místo v ČR v biologické olympiádě (M. Králová, J. </a:t>
            </a:r>
            <a:r>
              <a:rPr lang="cs-CZ" dirty="0" err="1" smtClean="0"/>
              <a:t>Vrtková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Best in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smtClean="0"/>
              <a:t>(34 zemí, celkem 702 škol, 24 000 žáků – 9. místo v školách v ČR, 38. místo na světě v jednotlivcích /Matěj </a:t>
            </a:r>
            <a:r>
              <a:rPr lang="cs-CZ" dirty="0" err="1" smtClean="0"/>
              <a:t>Klang</a:t>
            </a:r>
            <a:r>
              <a:rPr lang="cs-CZ" dirty="0" smtClean="0"/>
              <a:t>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79647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1560" y="188550"/>
            <a:ext cx="6347713" cy="1320800"/>
          </a:xfrm>
        </p:spPr>
        <p:txBody>
          <a:bodyPr>
            <a:normAutofit/>
          </a:bodyPr>
          <a:lstStyle/>
          <a:p>
            <a:r>
              <a:rPr lang="cs-CZ" b="1" dirty="0"/>
              <a:t>Proč k nám?</a:t>
            </a:r>
            <a:br>
              <a:rPr lang="cs-CZ" b="1" dirty="0"/>
            </a:br>
            <a:r>
              <a:rPr lang="cs-CZ" b="1" dirty="0"/>
              <a:t>Vynikající studijní výsledky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517232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Účast v </a:t>
            </a:r>
            <a:r>
              <a:rPr lang="cs-CZ" sz="2600" b="1" dirty="0"/>
              <a:t>mezinárodních kolech </a:t>
            </a:r>
            <a:r>
              <a:rPr lang="cs-CZ" sz="2600" dirty="0"/>
              <a:t>olympiád </a:t>
            </a:r>
            <a:r>
              <a:rPr lang="cs-CZ" sz="2600" dirty="0" smtClean="0"/>
              <a:t>18 </a:t>
            </a:r>
            <a:r>
              <a:rPr lang="cs-CZ" sz="2600" dirty="0"/>
              <a:t>let bez přerušení</a:t>
            </a:r>
          </a:p>
          <a:p>
            <a:pPr lvl="1"/>
            <a:r>
              <a:rPr lang="cs-CZ" sz="2000" dirty="0"/>
              <a:t>Biologická olympiáda 2021, 2020, 2018, 2017, 2015, 2014, 2012, 2011(2x)</a:t>
            </a:r>
          </a:p>
          <a:p>
            <a:pPr lvl="1"/>
            <a:r>
              <a:rPr lang="cs-CZ" sz="2000" dirty="0"/>
              <a:t>Chemická olympiáda 2016, 2015, 2012, 2011, 2010(2x) </a:t>
            </a:r>
          </a:p>
          <a:p>
            <a:pPr lvl="1"/>
            <a:r>
              <a:rPr lang="cs-CZ" sz="2000" dirty="0"/>
              <a:t>Astronomická olympiáda </a:t>
            </a:r>
            <a:r>
              <a:rPr lang="cs-CZ" sz="2000" dirty="0" smtClean="0"/>
              <a:t>2022, 2014</a:t>
            </a:r>
            <a:r>
              <a:rPr lang="cs-CZ" sz="2000" dirty="0"/>
              <a:t>, 2013, 2011</a:t>
            </a:r>
          </a:p>
          <a:p>
            <a:pPr lvl="1"/>
            <a:r>
              <a:rPr lang="cs-CZ" sz="2000" dirty="0" smtClean="0"/>
              <a:t>Evropská </a:t>
            </a:r>
            <a:r>
              <a:rPr lang="cs-CZ" sz="2000" dirty="0"/>
              <a:t>fyzikální olympiáda </a:t>
            </a:r>
            <a:r>
              <a:rPr lang="cs-CZ" sz="2000" dirty="0" smtClean="0"/>
              <a:t>2019</a:t>
            </a:r>
          </a:p>
          <a:p>
            <a:pPr lvl="1"/>
            <a:r>
              <a:rPr lang="cs-CZ" sz="2000" dirty="0" smtClean="0"/>
              <a:t>Pohár vědy 2022</a:t>
            </a:r>
            <a:endParaRPr lang="cs-CZ" sz="2000" dirty="0"/>
          </a:p>
          <a:p>
            <a:pPr lvl="1"/>
            <a:r>
              <a:rPr lang="cs-CZ" sz="2000" dirty="0"/>
              <a:t>EUSO 2019, 2016, 2015, 2014, 2010 (2x)</a:t>
            </a:r>
          </a:p>
          <a:p>
            <a:pPr lvl="1"/>
            <a:r>
              <a:rPr lang="cs-CZ" sz="2000" dirty="0"/>
              <a:t>Fyzikální olympiáda 2016, 2014, 2013</a:t>
            </a:r>
          </a:p>
          <a:p>
            <a:pPr lvl="1"/>
            <a:r>
              <a:rPr lang="cs-CZ" sz="2000" dirty="0"/>
              <a:t>Geologická olympiáda 2018</a:t>
            </a:r>
          </a:p>
          <a:p>
            <a:pPr lvl="1"/>
            <a:r>
              <a:rPr lang="cs-CZ" sz="2000" dirty="0"/>
              <a:t>Matematická olympiáda 2015 </a:t>
            </a:r>
          </a:p>
          <a:p>
            <a:pPr lvl="1"/>
            <a:r>
              <a:rPr lang="cs-CZ" sz="2000" dirty="0"/>
              <a:t>Mezinárodní olympiáda z informatiky 2015</a:t>
            </a:r>
          </a:p>
          <a:p>
            <a:pPr lvl="1"/>
            <a:r>
              <a:rPr lang="cs-CZ" sz="2000" dirty="0"/>
              <a:t>Zeměpisná olympiáda 2014</a:t>
            </a:r>
          </a:p>
          <a:p>
            <a:pPr lvl="1"/>
            <a:r>
              <a:rPr lang="cs-CZ" sz="2000" dirty="0"/>
              <a:t>Ekologická olympiáda 2011</a:t>
            </a:r>
          </a:p>
          <a:p>
            <a:pPr lvl="1"/>
            <a:r>
              <a:rPr lang="cs-CZ" sz="2000" dirty="0" err="1" smtClean="0"/>
              <a:t>Internation</a:t>
            </a:r>
            <a:r>
              <a:rPr lang="cs-CZ" sz="2000" dirty="0" smtClean="0"/>
              <a:t> </a:t>
            </a:r>
            <a:r>
              <a:rPr lang="cs-CZ" sz="2000" dirty="0" err="1"/>
              <a:t>Wildlife</a:t>
            </a:r>
            <a:r>
              <a:rPr lang="cs-CZ" sz="2000" dirty="0"/>
              <a:t> </a:t>
            </a:r>
            <a:r>
              <a:rPr lang="cs-CZ" sz="2000" dirty="0" err="1"/>
              <a:t>Research</a:t>
            </a:r>
            <a:r>
              <a:rPr lang="cs-CZ" sz="2000" dirty="0"/>
              <a:t> </a:t>
            </a:r>
            <a:r>
              <a:rPr lang="cs-CZ" sz="2000" dirty="0" err="1"/>
              <a:t>Week</a:t>
            </a:r>
            <a:r>
              <a:rPr lang="cs-CZ" sz="2000" dirty="0"/>
              <a:t> – 2016 (SOČ)</a:t>
            </a:r>
          </a:p>
          <a:p>
            <a:pPr lvl="1"/>
            <a:r>
              <a:rPr lang="cs-CZ" sz="2000" dirty="0" err="1"/>
              <a:t>Beijing</a:t>
            </a:r>
            <a:r>
              <a:rPr lang="cs-CZ" sz="2000" dirty="0"/>
              <a:t> </a:t>
            </a:r>
            <a:r>
              <a:rPr lang="cs-CZ" sz="2000" dirty="0" err="1"/>
              <a:t>Youth</a:t>
            </a:r>
            <a:r>
              <a:rPr lang="cs-CZ" sz="2000" dirty="0"/>
              <a:t> Science </a:t>
            </a:r>
            <a:r>
              <a:rPr lang="cs-CZ" sz="2000" dirty="0" err="1"/>
              <a:t>Creation</a:t>
            </a:r>
            <a:r>
              <a:rPr lang="cs-CZ" sz="2000" dirty="0"/>
              <a:t> </a:t>
            </a:r>
            <a:r>
              <a:rPr lang="cs-CZ" sz="2000" dirty="0" err="1"/>
              <a:t>Competition</a:t>
            </a:r>
            <a:r>
              <a:rPr lang="cs-CZ" sz="2000" dirty="0"/>
              <a:t> – 2015 (SOČ)</a:t>
            </a:r>
          </a:p>
          <a:p>
            <a:pPr lvl="1"/>
            <a:r>
              <a:rPr lang="cs-CZ" sz="2000" dirty="0" smtClean="0"/>
              <a:t>Intel </a:t>
            </a:r>
            <a:r>
              <a:rPr lang="cs-CZ" sz="2000" dirty="0"/>
              <a:t>ISEF 2014, 2013</a:t>
            </a:r>
          </a:p>
          <a:p>
            <a:pPr lvl="1"/>
            <a:r>
              <a:rPr lang="cs-CZ" sz="2000" dirty="0"/>
              <a:t>Soutěž „Zlatá včela“ </a:t>
            </a:r>
            <a:r>
              <a:rPr lang="cs-CZ" sz="2000" dirty="0" smtClean="0"/>
              <a:t>2023, 2019</a:t>
            </a:r>
            <a:r>
              <a:rPr lang="cs-CZ" sz="2000" dirty="0"/>
              <a:t>, 2017, 2016, 2015</a:t>
            </a:r>
          </a:p>
          <a:p>
            <a:pPr lvl="1"/>
            <a:endParaRPr lang="cs-CZ" sz="20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3845" y="-243408"/>
            <a:ext cx="7886700" cy="1325562"/>
          </a:xfrm>
        </p:spPr>
        <p:txBody>
          <a:bodyPr/>
          <a:lstStyle/>
          <a:p>
            <a:r>
              <a:rPr lang="cs-CZ" b="1" dirty="0"/>
              <a:t>Další aktivity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4360" y="792088"/>
            <a:ext cx="7955280" cy="5589240"/>
          </a:xfrm>
        </p:spPr>
        <p:txBody>
          <a:bodyPr>
            <a:normAutofit/>
          </a:bodyPr>
          <a:lstStyle/>
          <a:p>
            <a:r>
              <a:rPr lang="cs-CZ" b="1" dirty="0" smtClean="0"/>
              <a:t>volitelné </a:t>
            </a:r>
            <a:r>
              <a:rPr lang="cs-CZ" b="1" dirty="0"/>
              <a:t>předměty: </a:t>
            </a:r>
            <a:endParaRPr lang="cs-CZ" dirty="0"/>
          </a:p>
          <a:p>
            <a:pPr lvl="1"/>
            <a:r>
              <a:rPr lang="cs-CZ" dirty="0"/>
              <a:t>3. ročník – 3x2 hodiny</a:t>
            </a:r>
          </a:p>
          <a:p>
            <a:pPr lvl="1"/>
            <a:r>
              <a:rPr lang="cs-CZ" dirty="0"/>
              <a:t>4. ročník – 3x3 hodiny + 1x2 hodiny</a:t>
            </a:r>
          </a:p>
          <a:p>
            <a:pPr lvl="1"/>
            <a:r>
              <a:rPr lang="cs-CZ" dirty="0"/>
              <a:t>výběr z: všechny běžné předměty + dějiny umění, robotika (spolupráce s firmou Bosch), AK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dějiny 20. století, psychologie, základy ekonomie, „malá“ matematika, deskriptivní geometrie, fyzika – příprava na medicínu</a:t>
            </a:r>
          </a:p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daptační </a:t>
            </a:r>
            <a:r>
              <a:rPr lang="cs-CZ" dirty="0"/>
              <a:t>kurz, lyžařské kurzy, sportovní </a:t>
            </a:r>
            <a:r>
              <a:rPr lang="cs-CZ" dirty="0" smtClean="0"/>
              <a:t>kurzy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ezinárodní </a:t>
            </a:r>
            <a:r>
              <a:rPr lang="cs-CZ" dirty="0"/>
              <a:t>aktivity (Erasmus</a:t>
            </a:r>
            <a:r>
              <a:rPr lang="cs-CZ" dirty="0" smtClean="0"/>
              <a:t>+) – akreditace: možnost skupinových a individuálních výjezdů (16+)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možnost </a:t>
            </a:r>
            <a:r>
              <a:rPr lang="cs-CZ" dirty="0"/>
              <a:t>využití výchovného poradce, školního </a:t>
            </a:r>
            <a:r>
              <a:rPr lang="cs-CZ" dirty="0" smtClean="0"/>
              <a:t>psychologa a kariérového poradce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3845" y="-243408"/>
            <a:ext cx="7886700" cy="1325562"/>
          </a:xfrm>
        </p:spPr>
        <p:txBody>
          <a:bodyPr/>
          <a:lstStyle/>
          <a:p>
            <a:r>
              <a:rPr lang="cs-CZ" b="1" dirty="0"/>
              <a:t>Další aktivity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4360" y="659592"/>
            <a:ext cx="7955280" cy="5589240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r>
              <a:rPr lang="cs-CZ" b="1" dirty="0" err="1" smtClean="0"/>
              <a:t>DofE</a:t>
            </a:r>
            <a:r>
              <a:rPr lang="cs-CZ" b="1" dirty="0" smtClean="0"/>
              <a:t> </a:t>
            </a:r>
            <a:r>
              <a:rPr lang="cs-CZ" b="1" dirty="0"/>
              <a:t>– Mezinárodní cena vévody z Edinburghu </a:t>
            </a:r>
            <a:br>
              <a:rPr lang="cs-CZ" b="1" dirty="0"/>
            </a:br>
            <a:r>
              <a:rPr lang="cs-CZ" dirty="0"/>
              <a:t>(dovednost, pohyb, dobrovolnictví, expedice) </a:t>
            </a:r>
          </a:p>
          <a:p>
            <a:endParaRPr lang="cs-CZ" dirty="0" smtClean="0"/>
          </a:p>
          <a:p>
            <a:r>
              <a:rPr lang="cs-CZ" b="1" dirty="0"/>
              <a:t>ž</a:t>
            </a:r>
            <a:r>
              <a:rPr lang="cs-CZ" b="1" dirty="0" smtClean="0"/>
              <a:t>ákovský </a:t>
            </a:r>
            <a:r>
              <a:rPr lang="cs-CZ" b="1" dirty="0" smtClean="0"/>
              <a:t>parlament</a:t>
            </a:r>
            <a:r>
              <a:rPr lang="cs-CZ" dirty="0" smtClean="0"/>
              <a:t> – volí se na začátku roku</a:t>
            </a:r>
          </a:p>
          <a:p>
            <a:endParaRPr lang="cs-CZ" dirty="0"/>
          </a:p>
          <a:p>
            <a:r>
              <a:rPr lang="cs-CZ" b="1" dirty="0"/>
              <a:t>ž</a:t>
            </a:r>
            <a:r>
              <a:rPr lang="cs-CZ" b="1" dirty="0" smtClean="0"/>
              <a:t>ákovská </a:t>
            </a:r>
            <a:r>
              <a:rPr lang="cs-CZ" b="1" dirty="0" smtClean="0"/>
              <a:t>místnost </a:t>
            </a:r>
            <a:r>
              <a:rPr lang="cs-CZ" dirty="0" smtClean="0"/>
              <a:t>(setkávání všech ročníků)</a:t>
            </a:r>
          </a:p>
          <a:p>
            <a:endParaRPr lang="cs-CZ" dirty="0"/>
          </a:p>
          <a:p>
            <a:r>
              <a:rPr lang="cs-CZ" b="1" dirty="0"/>
              <a:t>i</a:t>
            </a:r>
            <a:r>
              <a:rPr lang="cs-CZ" b="1" dirty="0" smtClean="0"/>
              <a:t>ndividuální </a:t>
            </a:r>
            <a:r>
              <a:rPr lang="cs-CZ" b="1" dirty="0" smtClean="0"/>
              <a:t>vzdělávací plán</a:t>
            </a:r>
            <a:r>
              <a:rPr lang="cs-CZ" dirty="0"/>
              <a:t> </a:t>
            </a:r>
            <a:r>
              <a:rPr lang="cs-CZ" dirty="0" smtClean="0"/>
              <a:t>(zdravotní důvody, sport, studium více škol, odborné práce a stáže …)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</a:t>
            </a:r>
            <a:r>
              <a:rPr lang="cs-CZ" b="1" dirty="0" smtClean="0"/>
              <a:t>ruhé </a:t>
            </a:r>
            <a:r>
              <a:rPr lang="cs-CZ" b="1" dirty="0" smtClean="0"/>
              <a:t>cizí jazyky </a:t>
            </a:r>
            <a:r>
              <a:rPr lang="cs-CZ" dirty="0" smtClean="0"/>
              <a:t>(francouzský, německý, španělský)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</a:t>
            </a:r>
            <a:r>
              <a:rPr lang="cs-CZ" b="1" dirty="0" smtClean="0"/>
              <a:t>alší </a:t>
            </a:r>
            <a:r>
              <a:rPr lang="cs-CZ" b="1" dirty="0" smtClean="0"/>
              <a:t>pravidelné akce </a:t>
            </a:r>
            <a:r>
              <a:rPr lang="cs-CZ" dirty="0"/>
              <a:t>– </a:t>
            </a:r>
            <a:r>
              <a:rPr lang="cs-CZ" dirty="0" smtClean="0"/>
              <a:t>Mikuláš, schody</a:t>
            </a:r>
            <a:r>
              <a:rPr lang="cs-CZ" dirty="0"/>
              <a:t>, vánoční bazar, autorské čtení, </a:t>
            </a:r>
            <a:r>
              <a:rPr lang="cs-CZ" dirty="0" err="1" smtClean="0"/>
              <a:t>Februáles</a:t>
            </a:r>
            <a:r>
              <a:rPr lang="cs-CZ" dirty="0" smtClean="0"/>
              <a:t> + Majáles, filmové noci (2xročně), </a:t>
            </a:r>
            <a:r>
              <a:rPr lang="cs-CZ" dirty="0"/>
              <a:t>besedy s absolventy, turnaj ve stolním fotbálku, turnaj v </a:t>
            </a:r>
            <a:r>
              <a:rPr lang="cs-CZ" dirty="0" err="1"/>
              <a:t>League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Legends</a:t>
            </a:r>
            <a:r>
              <a:rPr lang="cs-CZ" dirty="0" smtClean="0"/>
              <a:t>, sportovní turnaje (2-3x ročně), Suit-up </a:t>
            </a:r>
            <a:r>
              <a:rPr lang="cs-CZ" dirty="0" err="1" smtClean="0"/>
              <a:t>day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565730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866072" cy="1293028"/>
          </a:xfrm>
        </p:spPr>
        <p:txBody>
          <a:bodyPr/>
          <a:lstStyle/>
          <a:p>
            <a:pPr algn="ctr"/>
            <a:r>
              <a:rPr lang="cs-CZ" b="1" dirty="0"/>
              <a:t>Děkujeme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674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5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3</a:t>
            </a:r>
            <a:r>
              <a:rPr lang="cs-CZ" dirty="0" smtClean="0"/>
              <a:t> </a:t>
            </a:r>
            <a:r>
              <a:rPr lang="cs-CZ" dirty="0"/>
              <a:t>přihlášky </a:t>
            </a:r>
            <a:r>
              <a:rPr lang="cs-CZ" dirty="0" smtClean="0"/>
              <a:t>(+ 2 přihlášky do oborů s talentovou zkouškou)</a:t>
            </a:r>
          </a:p>
          <a:p>
            <a:r>
              <a:rPr lang="cs-CZ" dirty="0" smtClean="0"/>
              <a:t>nepožadujeme </a:t>
            </a:r>
            <a:r>
              <a:rPr lang="cs-CZ" dirty="0"/>
              <a:t>potvrzení od </a:t>
            </a:r>
            <a:r>
              <a:rPr lang="cs-CZ" dirty="0" smtClean="0"/>
              <a:t>lékaře</a:t>
            </a:r>
            <a:endParaRPr lang="cs-CZ" dirty="0"/>
          </a:p>
          <a:p>
            <a:r>
              <a:rPr lang="cs-CZ" dirty="0"/>
              <a:t>termín odevzdání přihlášek: </a:t>
            </a:r>
            <a:r>
              <a:rPr lang="cs-CZ" dirty="0" smtClean="0"/>
              <a:t>od 1. 2. do 20. 2. 2024</a:t>
            </a:r>
          </a:p>
          <a:p>
            <a:r>
              <a:rPr lang="cs-CZ" dirty="0" smtClean="0"/>
              <a:t>způsob odevzdání přihlášek:</a:t>
            </a:r>
          </a:p>
          <a:p>
            <a:endParaRPr lang="cs-CZ" dirty="0" smtClean="0"/>
          </a:p>
          <a:p>
            <a:pPr marL="800100" lvl="1" indent="-457200">
              <a:buFont typeface="+mj-lt"/>
              <a:buAutoNum type="arabicPeriod"/>
            </a:pPr>
            <a:r>
              <a:rPr lang="cs-CZ" sz="2100" dirty="0" smtClean="0"/>
              <a:t>Elektronická </a:t>
            </a:r>
            <a:r>
              <a:rPr lang="cs-CZ" sz="2100" dirty="0"/>
              <a:t>přihlášky (s ověřenou identitou občana) - vše vyplníte pouze elektronicky a nemusíte už nic nosit do školy (systém by měl být spuštěn 15. ledna </a:t>
            </a:r>
            <a:r>
              <a:rPr lang="cs-CZ" sz="2100" dirty="0" smtClean="0"/>
              <a:t>2024)</a:t>
            </a:r>
          </a:p>
          <a:p>
            <a:pPr marL="800100" lvl="1" indent="-457200">
              <a:buFont typeface="+mj-lt"/>
              <a:buAutoNum type="arabicPeriod"/>
            </a:pPr>
            <a:endParaRPr lang="cs-CZ" sz="2100" dirty="0" smtClean="0"/>
          </a:p>
          <a:p>
            <a:pPr marL="800100" lvl="1" indent="-457200">
              <a:buFont typeface="+mj-lt"/>
              <a:buAutoNum type="arabicPeriod"/>
            </a:pPr>
            <a:r>
              <a:rPr lang="cs-CZ" sz="2100" dirty="0" smtClean="0"/>
              <a:t>Výpisem </a:t>
            </a:r>
            <a:r>
              <a:rPr lang="cs-CZ" sz="2100" dirty="0"/>
              <a:t>ze systému - vše vyplníte elektronicky (včetně příloh) a do školy doručíte pouze výpis ze </a:t>
            </a:r>
            <a:r>
              <a:rPr lang="cs-CZ" sz="2100" dirty="0" smtClean="0"/>
              <a:t>systému</a:t>
            </a:r>
          </a:p>
          <a:p>
            <a:pPr marL="800100" lvl="1" indent="-457200">
              <a:buFont typeface="+mj-lt"/>
              <a:buAutoNum type="arabicPeriod"/>
            </a:pPr>
            <a:endParaRPr lang="cs-CZ" sz="2100" dirty="0" smtClean="0"/>
          </a:p>
          <a:p>
            <a:pPr marL="800100" lvl="1" indent="-457200">
              <a:buFont typeface="+mj-lt"/>
              <a:buAutoNum type="arabicPeriod"/>
            </a:pPr>
            <a:r>
              <a:rPr lang="cs-CZ" sz="2100" dirty="0" smtClean="0"/>
              <a:t>Klasický </a:t>
            </a:r>
            <a:r>
              <a:rPr lang="cs-CZ" sz="2100" dirty="0"/>
              <a:t>tiskopis se všemi přílohami v papírové </a:t>
            </a:r>
            <a:r>
              <a:rPr lang="cs-CZ" sz="2100" dirty="0" smtClean="0"/>
              <a:t>podobě (přihlášky zatím nejsou k dispozici)</a:t>
            </a:r>
          </a:p>
          <a:p>
            <a:pPr marL="800100" lvl="1" indent="-457200">
              <a:buFont typeface="+mj-lt"/>
              <a:buAutoNum type="arabicPeriod"/>
            </a:pPr>
            <a:endParaRPr lang="cs-CZ" sz="2100" dirty="0"/>
          </a:p>
          <a:p>
            <a:pPr marL="342900" lvl="1" indent="0">
              <a:buNone/>
            </a:pPr>
            <a:r>
              <a:rPr lang="cs-CZ" sz="2400" b="1" dirty="0"/>
              <a:t>Je nezbytně nutné důkladně promyslet pořadí škol. Toto pořadí musí být na všech přihláškách stejné a je naprosto závazné. Po vykonání přijímací zkoušky už nelze nic měnit.</a:t>
            </a:r>
            <a:endParaRPr lang="cs-CZ" sz="2400" dirty="0"/>
          </a:p>
          <a:p>
            <a:pPr marL="342900" lvl="1" indent="0">
              <a:buNone/>
            </a:pPr>
            <a:endParaRPr lang="cs-CZ" sz="21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249750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484784"/>
            <a:ext cx="8138865" cy="4556579"/>
          </a:xfrm>
        </p:spPr>
        <p:txBody>
          <a:bodyPr>
            <a:normAutofit/>
          </a:bodyPr>
          <a:lstStyle/>
          <a:p>
            <a:r>
              <a:rPr lang="cs-CZ" dirty="0"/>
              <a:t>termíny konání přijímací zkoušky pro obor 79-41-K/41 Gymnázium (čtyřleté studium): </a:t>
            </a:r>
            <a:r>
              <a:rPr lang="cs-CZ" b="1" dirty="0"/>
              <a:t>12. a 15. dubna </a:t>
            </a:r>
            <a:r>
              <a:rPr lang="cs-CZ" b="1" dirty="0" smtClean="0"/>
              <a:t>2024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termíny konání přijímací zkoušky pro obor 79-41-K/81 Gymnázium (osmileté studium): </a:t>
            </a:r>
            <a:r>
              <a:rPr lang="cs-CZ" b="1" dirty="0"/>
              <a:t>16. a 17. dubna </a:t>
            </a:r>
            <a:r>
              <a:rPr lang="cs-CZ" b="1" dirty="0" smtClean="0"/>
              <a:t>2024</a:t>
            </a:r>
          </a:p>
          <a:p>
            <a:endParaRPr lang="cs-CZ" b="1" dirty="0"/>
          </a:p>
          <a:p>
            <a:r>
              <a:rPr lang="cs-CZ" dirty="0"/>
              <a:t>náhradní termíny: 29. dubna 2024 (pro první řádný termín) a 30. dubna 2024 (pro druhý řádný termín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školní část přijímací zkoušky dělat nebudeme (tzn. přijímací zkouška se bude skládat ze zkoušky </a:t>
            </a:r>
            <a:r>
              <a:rPr lang="cs-CZ" dirty="0" err="1" smtClean="0"/>
              <a:t>Cermat</a:t>
            </a:r>
            <a:r>
              <a:rPr lang="cs-CZ" dirty="0" smtClean="0"/>
              <a:t> /MAT + ČJL/ + bodů ze ZŠ + bodů za olympiády)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12481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484784"/>
            <a:ext cx="8138865" cy="4556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Místo konání přijímací zkoušky: </a:t>
            </a:r>
            <a:br>
              <a:rPr lang="cs-CZ" b="1" dirty="0"/>
            </a:br>
            <a:endParaRPr lang="cs-CZ" dirty="0"/>
          </a:p>
          <a:p>
            <a:r>
              <a:rPr lang="cs-CZ" dirty="0"/>
              <a:t>bude určeno </a:t>
            </a:r>
            <a:r>
              <a:rPr lang="cs-CZ" dirty="0" err="1"/>
              <a:t>CERMATem</a:t>
            </a:r>
            <a:r>
              <a:rPr lang="cs-CZ" dirty="0"/>
              <a:t> podle kapacitních možností škol (tzn. </a:t>
            </a:r>
            <a:r>
              <a:rPr lang="cs-CZ" dirty="0" smtClean="0"/>
              <a:t>můžete dělat přijímací zkoušku 2x na stejné škole ) </a:t>
            </a:r>
            <a:r>
              <a:rPr lang="cs-CZ" dirty="0"/>
              <a:t>- bude určeno do 1. března </a:t>
            </a:r>
            <a:r>
              <a:rPr lang="cs-CZ" dirty="0" smtClean="0"/>
              <a:t>2024</a:t>
            </a:r>
          </a:p>
          <a:p>
            <a:endParaRPr lang="cs-CZ" dirty="0" smtClean="0"/>
          </a:p>
          <a:p>
            <a:r>
              <a:rPr lang="cs-CZ" dirty="0" smtClean="0"/>
              <a:t>pozvánky k přijímací zkoušce rozešleme po ukončení rozdělování žáků do škol (druhá polovina března)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Zveřejnění výsledků proběhne 15. května 2024</a:t>
            </a:r>
            <a:endParaRPr lang="cs-CZ" dirty="0"/>
          </a:p>
          <a:p>
            <a:r>
              <a:rPr lang="cs-CZ" dirty="0"/>
              <a:t>zveřejnění výsledků = přijetí ke studiu (pokud se uchazeč přijetí vzdá, zaniká jeho právo k přijetí i v dalších 2 školách)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62396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484784"/>
            <a:ext cx="6914729" cy="5112568"/>
          </a:xfrm>
        </p:spPr>
        <p:txBody>
          <a:bodyPr>
            <a:no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ápisové lístky se nepoužívají</a:t>
            </a:r>
          </a:p>
          <a:p>
            <a:endParaRPr lang="cs-CZ" dirty="0" smtClean="0"/>
          </a:p>
          <a:p>
            <a:r>
              <a:rPr lang="cs-CZ" dirty="0" smtClean="0"/>
              <a:t>rozhodnutí </a:t>
            </a:r>
            <a:r>
              <a:rPr lang="cs-CZ" dirty="0"/>
              <a:t>o přijetí ani nepřijetí se uchazečům </a:t>
            </a:r>
            <a:r>
              <a:rPr lang="cs-CZ" dirty="0" smtClean="0"/>
              <a:t>neposílá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uchazeči </a:t>
            </a:r>
            <a:r>
              <a:rPr lang="cs-CZ" dirty="0"/>
              <a:t>v systému uvidí své výsledky ve všech oborech, kam podali přihlášku, a to nejdříve po uzavření </a:t>
            </a:r>
            <a:r>
              <a:rPr lang="cs-CZ" dirty="0" smtClean="0"/>
              <a:t>verifikace </a:t>
            </a:r>
            <a:br>
              <a:rPr lang="cs-CZ" dirty="0" smtClean="0"/>
            </a:br>
            <a:r>
              <a:rPr lang="cs-CZ" dirty="0" smtClean="0"/>
              <a:t>( tzn. 9. 5. 2024)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případě, že uchazeč nechce nastoupit do oboru vzdělání, kam byl </a:t>
            </a:r>
            <a:r>
              <a:rPr lang="cs-CZ" dirty="0" smtClean="0"/>
              <a:t>přijat podá v tomto </a:t>
            </a:r>
            <a:r>
              <a:rPr lang="cs-CZ" dirty="0"/>
              <a:t>oboru </a:t>
            </a:r>
            <a:r>
              <a:rPr lang="cs-CZ" dirty="0" smtClean="0"/>
              <a:t>„</a:t>
            </a:r>
            <a:r>
              <a:rPr lang="cs-CZ" dirty="0"/>
              <a:t>vzdání se“ svého místa, škola to zapíše do systému. Teprve potom bude mít zákonný zástupce nebo uchazeč možnost podat přihlášku do 2. nebo dalšího kola v jiných školách/oborech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69360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484784"/>
            <a:ext cx="6914729" cy="5112568"/>
          </a:xfrm>
        </p:spPr>
        <p:txBody>
          <a:bodyPr>
            <a:noAutofit/>
          </a:bodyPr>
          <a:lstStyle/>
          <a:p>
            <a:r>
              <a:rPr lang="cs-CZ" dirty="0" smtClean="0"/>
              <a:t>odvolání je možné pouze proti procesní chybě (např. kratší čas atp.)</a:t>
            </a:r>
          </a:p>
          <a:p>
            <a:endParaRPr lang="cs-CZ" dirty="0"/>
          </a:p>
          <a:p>
            <a:r>
              <a:rPr lang="cs-CZ" dirty="0" smtClean="0"/>
              <a:t>přihlášky do 2.kola se podávají do 20. 5. 2024</a:t>
            </a:r>
          </a:p>
          <a:p>
            <a:pPr lvl="1"/>
            <a:r>
              <a:rPr lang="cs-CZ" sz="2100" dirty="0" smtClean="0"/>
              <a:t>využívají se výsledky z 1.kola</a:t>
            </a:r>
          </a:p>
          <a:p>
            <a:endParaRPr lang="cs-CZ" dirty="0" smtClean="0"/>
          </a:p>
          <a:p>
            <a:r>
              <a:rPr lang="cs-CZ" dirty="0" smtClean="0"/>
              <a:t>3. kolo a další kola se už dělají bez systému </a:t>
            </a:r>
            <a:r>
              <a:rPr lang="cs-CZ" dirty="0" err="1" smtClean="0"/>
              <a:t>Cermatu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837679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</a:t>
            </a:r>
            <a:r>
              <a:rPr lang="cs-CZ" b="1" dirty="0" smtClean="0"/>
              <a:t>řízení v termínech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1484784"/>
            <a:ext cx="6914729" cy="5112568"/>
          </a:xfrm>
        </p:spPr>
        <p:txBody>
          <a:bodyPr>
            <a:noAutofit/>
          </a:bodyPr>
          <a:lstStyle/>
          <a:p>
            <a:r>
              <a:rPr lang="cs-CZ" dirty="0" smtClean="0"/>
              <a:t>přihlášky 1. – 20. února 2024</a:t>
            </a:r>
          </a:p>
          <a:p>
            <a:r>
              <a:rPr lang="cs-CZ" dirty="0" smtClean="0"/>
              <a:t>1. března 2024 – určení škol, kde bude žák dělat PZ</a:t>
            </a:r>
          </a:p>
          <a:p>
            <a:r>
              <a:rPr lang="cs-CZ" dirty="0" smtClean="0"/>
              <a:t>10. dubna 2024 – nejzazší termín pro dodání diplomů</a:t>
            </a:r>
          </a:p>
          <a:p>
            <a:r>
              <a:rPr lang="cs-CZ" dirty="0"/>
              <a:t>12. a 15. dubna 2024 (Pá, Po) - 4leté obory vzdělání </a:t>
            </a:r>
            <a:endParaRPr lang="cs-CZ" dirty="0" smtClean="0"/>
          </a:p>
          <a:p>
            <a:r>
              <a:rPr lang="cs-CZ" dirty="0" smtClean="0"/>
              <a:t>16</a:t>
            </a:r>
            <a:r>
              <a:rPr lang="cs-CZ" dirty="0"/>
              <a:t>. a 17. dubna 2024 (Út, St) - víceletá </a:t>
            </a:r>
            <a:r>
              <a:rPr lang="cs-CZ" dirty="0" smtClean="0"/>
              <a:t>gymnázia</a:t>
            </a:r>
          </a:p>
          <a:p>
            <a:r>
              <a:rPr lang="cs-CZ" dirty="0"/>
              <a:t>29. a 30. dubna 2024 (Po, Út) - </a:t>
            </a:r>
            <a:r>
              <a:rPr lang="cs-CZ" dirty="0" smtClean="0"/>
              <a:t>náhradní termíny</a:t>
            </a:r>
          </a:p>
          <a:p>
            <a:r>
              <a:rPr lang="cs-CZ" dirty="0" smtClean="0"/>
              <a:t>9. května 2024 – zveřejnění výsledků v systému</a:t>
            </a:r>
          </a:p>
          <a:p>
            <a:r>
              <a:rPr lang="cs-CZ" dirty="0" smtClean="0"/>
              <a:t>10., 13., 14. května – možnost nahlédnout do spisu</a:t>
            </a:r>
          </a:p>
          <a:p>
            <a:r>
              <a:rPr lang="cs-CZ" dirty="0" smtClean="0"/>
              <a:t>15.května 2024 – oficiální vyhlášení výsledků</a:t>
            </a:r>
          </a:p>
          <a:p>
            <a:r>
              <a:rPr lang="cs-CZ" dirty="0"/>
              <a:t>d</a:t>
            </a:r>
            <a:r>
              <a:rPr lang="cs-CZ" dirty="0" smtClean="0"/>
              <a:t>o 20.5.2024 – přihlášky do 2.kola PŘ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46280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62016" cy="1293028"/>
          </a:xfrm>
        </p:spPr>
        <p:txBody>
          <a:bodyPr>
            <a:normAutofit/>
          </a:bodyPr>
          <a:lstStyle/>
          <a:p>
            <a:r>
              <a:rPr lang="cs-CZ" b="1" dirty="0"/>
              <a:t>Přijímací řízení pro školní rok </a:t>
            </a:r>
            <a:r>
              <a:rPr lang="cs-CZ" b="1" dirty="0" smtClean="0"/>
              <a:t>2023/2024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>
            <a:noAutofit/>
          </a:bodyPr>
          <a:lstStyle/>
          <a:p>
            <a:r>
              <a:rPr lang="cs-CZ" sz="2000" dirty="0"/>
              <a:t>do čtyřletého studia (obor 79-41-K/41 gymnázium) přijímáme </a:t>
            </a:r>
            <a:br>
              <a:rPr lang="cs-CZ" sz="2000" dirty="0"/>
            </a:br>
            <a:r>
              <a:rPr lang="cs-CZ" sz="2000" dirty="0" smtClean="0"/>
              <a:t>1 třídu – </a:t>
            </a:r>
            <a:r>
              <a:rPr lang="cs-CZ" sz="2000" dirty="0"/>
              <a:t>maximálně 3</a:t>
            </a:r>
            <a:r>
              <a:rPr lang="cs-CZ" sz="2000" dirty="0" smtClean="0"/>
              <a:t>0 </a:t>
            </a:r>
            <a:r>
              <a:rPr lang="cs-CZ" sz="2000" dirty="0"/>
              <a:t>žáků</a:t>
            </a:r>
          </a:p>
          <a:p>
            <a:r>
              <a:rPr lang="cs-CZ" sz="2000" dirty="0"/>
              <a:t>- rozdělení do tříd A </a:t>
            </a:r>
            <a:r>
              <a:rPr lang="cs-CZ" sz="2000" dirty="0" smtClean="0"/>
              <a:t>nebo </a:t>
            </a:r>
            <a:r>
              <a:rPr lang="cs-CZ" sz="2000" dirty="0"/>
              <a:t>B probíhá až po ukončení přijímacího </a:t>
            </a:r>
            <a:r>
              <a:rPr lang="cs-CZ" sz="2000" dirty="0" smtClean="0"/>
              <a:t>řízení (bude pouze jedna)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d</a:t>
            </a:r>
            <a:r>
              <a:rPr lang="cs-CZ" sz="2000" dirty="0" smtClean="0"/>
              <a:t>o </a:t>
            </a:r>
            <a:r>
              <a:rPr lang="cs-CZ" sz="2000" dirty="0"/>
              <a:t>osmiletého studia (obor 79-41-K/81 Gymnázium) přijímáme </a:t>
            </a:r>
            <a:br>
              <a:rPr lang="cs-CZ" sz="2000" dirty="0"/>
            </a:br>
            <a:r>
              <a:rPr lang="cs-CZ" sz="2000" dirty="0"/>
              <a:t>1 třídu – maximálně 30 žáků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15635086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87624" y="764373"/>
            <a:ext cx="7362016" cy="1293028"/>
          </a:xfrm>
        </p:spPr>
        <p:txBody>
          <a:bodyPr/>
          <a:lstStyle/>
          <a:p>
            <a:r>
              <a:rPr lang="cs-CZ" b="1" dirty="0"/>
              <a:t>Kritéria přijímacího řízení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/>
              <a:t>Maximálně je možné získat 140 bodů</a:t>
            </a:r>
          </a:p>
          <a:p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Přijímací testy </a:t>
            </a:r>
            <a:r>
              <a:rPr lang="cs-CZ" sz="3000" dirty="0"/>
              <a:t>– ČJL, MAT </a:t>
            </a:r>
          </a:p>
          <a:p>
            <a:r>
              <a:rPr lang="cs-CZ" sz="3000" dirty="0"/>
              <a:t>Dohromady maximálně 100 bodů</a:t>
            </a:r>
          </a:p>
          <a:p>
            <a:pPr lvl="1"/>
            <a:r>
              <a:rPr lang="cs-CZ" sz="2600" dirty="0"/>
              <a:t>ČJL </a:t>
            </a:r>
            <a:r>
              <a:rPr lang="cs-CZ" sz="2600" dirty="0" smtClean="0"/>
              <a:t>– 50 </a:t>
            </a:r>
            <a:r>
              <a:rPr lang="cs-CZ" sz="2600" dirty="0"/>
              <a:t>bodů</a:t>
            </a:r>
          </a:p>
          <a:p>
            <a:pPr lvl="1"/>
            <a:r>
              <a:rPr lang="cs-CZ" sz="2600" dirty="0"/>
              <a:t>MAT – 50 bodů</a:t>
            </a:r>
          </a:p>
          <a:p>
            <a:pPr lvl="1"/>
            <a:endParaRPr lang="cs-CZ" sz="2600" dirty="0"/>
          </a:p>
          <a:p>
            <a:pPr marL="0" indent="0">
              <a:buNone/>
            </a:pPr>
            <a:r>
              <a:rPr lang="cs-CZ" sz="3000" b="1" dirty="0"/>
              <a:t>Předchozí prospěch maximálně</a:t>
            </a:r>
            <a:r>
              <a:rPr lang="cs-CZ" sz="3000" dirty="0"/>
              <a:t> 30 bodů</a:t>
            </a:r>
          </a:p>
          <a:p>
            <a:r>
              <a:rPr lang="cs-CZ" sz="3000" dirty="0"/>
              <a:t>- podrobně viz. kritéria přijímacího řízení</a:t>
            </a:r>
          </a:p>
          <a:p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Předmětové soutěže maximálně </a:t>
            </a:r>
            <a:r>
              <a:rPr lang="cs-CZ" sz="3000" dirty="0"/>
              <a:t>10 bodů</a:t>
            </a:r>
          </a:p>
        </p:txBody>
      </p:sp>
    </p:spTree>
    <p:extLst>
      <p:ext uri="{BB962C8B-B14F-4D97-AF65-F5344CB8AC3E}">
        <p14:creationId xmlns:p14="http://schemas.microsoft.com/office/powerpoint/2010/main" val="1783584650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32447</TotalTime>
  <Words>1123</Words>
  <Application>Microsoft Office PowerPoint</Application>
  <PresentationFormat>Předvádění na obrazovce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Wingdings 2</vt:lpstr>
      <vt:lpstr>HDOfficeLightV0</vt:lpstr>
      <vt:lpstr>Den otevřených dveří  4.1.2024  Vítáme Vás</vt:lpstr>
      <vt:lpstr>Přijímací řízení</vt:lpstr>
      <vt:lpstr>Přijímací řízení</vt:lpstr>
      <vt:lpstr>Přijímací řízení</vt:lpstr>
      <vt:lpstr>Přijímací řízení</vt:lpstr>
      <vt:lpstr>Přijímací řízení</vt:lpstr>
      <vt:lpstr>Přijímací řízení v termínech</vt:lpstr>
      <vt:lpstr>Přijímací řízení pro školní rok 2023/2024</vt:lpstr>
      <vt:lpstr>Kritéria přijímacího řízení</vt:lpstr>
      <vt:lpstr>PŘ v předchozích letech</vt:lpstr>
      <vt:lpstr>Opakovací kurzy</vt:lpstr>
      <vt:lpstr>Přijímací zkoušky nanečisto</vt:lpstr>
      <vt:lpstr>O škole</vt:lpstr>
      <vt:lpstr>Proč k nám? Naše priority:</vt:lpstr>
      <vt:lpstr>Proč k nám? Vynikající studijní výsledky</vt:lpstr>
      <vt:lpstr>Proč k nám? Vynikající studijní výsledky</vt:lpstr>
      <vt:lpstr>Další aktivity</vt:lpstr>
      <vt:lpstr>Další aktivity</vt:lpstr>
      <vt:lpstr>Děkujeme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Jírovcova</dc:title>
  <dc:creator>kavrik</dc:creator>
  <cp:lastModifiedBy>Pavel Kavřík</cp:lastModifiedBy>
  <cp:revision>275</cp:revision>
  <dcterms:created xsi:type="dcterms:W3CDTF">2011-12-05T12:42:07Z</dcterms:created>
  <dcterms:modified xsi:type="dcterms:W3CDTF">2024-01-04T11:15:44Z</dcterms:modified>
</cp:coreProperties>
</file>